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0" r:id="rId6"/>
    <p:sldId id="262" r:id="rId7"/>
    <p:sldId id="263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4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92A2-CA2E-45DF-A423-C98F976EA9C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0E5305E-0B1F-478F-AA34-E34271A2E2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92A2-CA2E-45DF-A423-C98F976EA9C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305E-0B1F-478F-AA34-E34271A2E2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92A2-CA2E-45DF-A423-C98F976EA9C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305E-0B1F-478F-AA34-E34271A2E2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92A2-CA2E-45DF-A423-C98F976EA9C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305E-0B1F-478F-AA34-E34271A2E2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92A2-CA2E-45DF-A423-C98F976EA9C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305E-0B1F-478F-AA34-E34271A2E2B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92A2-CA2E-45DF-A423-C98F976EA9C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305E-0B1F-478F-AA34-E34271A2E2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92A2-CA2E-45DF-A423-C98F976EA9C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305E-0B1F-478F-AA34-E34271A2E2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92A2-CA2E-45DF-A423-C98F976EA9C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305E-0B1F-478F-AA34-E34271A2E2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92A2-CA2E-45DF-A423-C98F976EA9C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305E-0B1F-478F-AA34-E34271A2E2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92A2-CA2E-45DF-A423-C98F976EA9C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305E-0B1F-478F-AA34-E34271A2E2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92A2-CA2E-45DF-A423-C98F976EA9C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305E-0B1F-478F-AA34-E34271A2E2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A7892A2-CA2E-45DF-A423-C98F976EA9C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0E5305E-0B1F-478F-AA34-E34271A2E2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779wZ7qTTC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BePC\AppData\Local\Microsoft\Windows\Temporary Internet Files\Content.IE5\CAVJLD34\RPY6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99"/>
            <a:ext cx="9119311" cy="606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097" y="4726606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слици видимо дугу.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Како она изгледа? Зашто? </a:t>
            </a:r>
            <a:endParaRPr lang="sr-Latn-CS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Шта највише волиш да сликаш и бојиш?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6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199" y="228600"/>
            <a:ext cx="868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Записати у свеску</a:t>
            </a:r>
          </a:p>
          <a:p>
            <a:endParaRPr lang="sr-Cyrl-RS" dirty="0"/>
          </a:p>
          <a:p>
            <a:r>
              <a:rPr lang="sr-Cyrl-RS" dirty="0" smtClean="0"/>
              <a:t>			Школски рад 			</a:t>
            </a:r>
            <a:r>
              <a:rPr lang="sr-Latn-CS" dirty="0" smtClean="0"/>
              <a:t>	</a:t>
            </a:r>
            <a:r>
              <a:rPr lang="sr-Cyrl-RS" dirty="0"/>
              <a:t>7</a:t>
            </a:r>
            <a:r>
              <a:rPr lang="sr-Cyrl-RS" dirty="0" smtClean="0"/>
              <a:t>.4</a:t>
            </a:r>
            <a:r>
              <a:rPr lang="sr-Latn-CS" dirty="0" smtClean="0"/>
              <a:t>.</a:t>
            </a:r>
            <a:endParaRPr lang="sr-Cyrl-RS" dirty="0" smtClean="0"/>
          </a:p>
          <a:p>
            <a:r>
              <a:rPr lang="sr-Cyrl-RS" dirty="0" smtClean="0"/>
              <a:t>			     </a:t>
            </a:r>
          </a:p>
          <a:p>
            <a:r>
              <a:rPr lang="sr-Cyrl-RS" dirty="0"/>
              <a:t>	</a:t>
            </a:r>
            <a:r>
              <a:rPr lang="sr-Cyrl-RS" dirty="0" smtClean="0"/>
              <a:t>		     Цртанка</a:t>
            </a:r>
          </a:p>
          <a:p>
            <a:r>
              <a:rPr lang="sr-Cyrl-RS" dirty="0" smtClean="0"/>
              <a:t>				Стеван Раичковић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53375" y="2376815"/>
            <a:ext cx="34019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хартија-папир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пловка-патка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роја-хлеб од кукурузног брашна</a:t>
            </a:r>
          </a:p>
          <a:p>
            <a:endParaRPr lang="sr-Cyrl-RS" dirty="0"/>
          </a:p>
        </p:txBody>
      </p:sp>
      <p:sp>
        <p:nvSpPr>
          <p:cNvPr id="5" name="TextBox 4"/>
          <p:cNvSpPr txBox="1"/>
          <p:nvPr/>
        </p:nvSpPr>
        <p:spPr>
          <a:xfrm>
            <a:off x="553375" y="3505201"/>
            <a:ext cx="302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Тема песме: Цртање и сликање</a:t>
            </a:r>
            <a:endParaRPr lang="sr-Latn-C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728" y="3994938"/>
            <a:ext cx="419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Одговор на питања: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Шта је цртанака?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Које боје  користи песник?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Шта значи тачка у овој песми?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Којим бојама бисте ви нацртали цртанку? </a:t>
            </a:r>
          </a:p>
          <a:p>
            <a:endParaRPr lang="ru-RU" dirty="0" smtClean="0"/>
          </a:p>
          <a:p>
            <a:endParaRPr lang="sr-Cyrl-R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5780042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Задатак: Одаберите једну боју из песме и напишите шта бисте ви обојили </a:t>
            </a:r>
            <a:r>
              <a:rPr lang="sr-Cyrl-RS" sz="1600" smtClean="0">
                <a:latin typeface="Times New Roman" pitchFamily="18" charset="0"/>
                <a:cs typeface="Times New Roman" pitchFamily="18" charset="0"/>
              </a:rPr>
              <a:t>том бојом? Након 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тога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будите сликари</a:t>
            </a:r>
            <a:r>
              <a:rPr lang="sr-Latn-CS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ацртајте своју цртанку.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C:\Users\BePC\AppData\Local\Microsoft\Windows\Temporary Internet Files\Content.IE5\XFA8SWL8\pencil-152713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687900"/>
            <a:ext cx="672335" cy="105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70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" y="3810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Песници сликају речима. Данас ћемо чути како је песник насликао природу речима. Данас ћемо читати и радити песму „Цртанка”, Стеван Раичковић.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93" y="1556235"/>
            <a:ext cx="3378200" cy="469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6802" y="1502545"/>
            <a:ext cx="1008062" cy="4802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RS" dirty="0">
                <a:solidFill>
                  <a:srgbClr val="002060"/>
                </a:solidFill>
                <a:cs typeface="Arial" charset="0"/>
              </a:rPr>
              <a:t>С</a:t>
            </a:r>
          </a:p>
          <a:p>
            <a:pPr algn="ctr">
              <a:defRPr/>
            </a:pPr>
            <a:r>
              <a:rPr lang="sr-Cyrl-RS" dirty="0">
                <a:solidFill>
                  <a:srgbClr val="002060"/>
                </a:solidFill>
                <a:cs typeface="Arial" charset="0"/>
              </a:rPr>
              <a:t>Т</a:t>
            </a:r>
          </a:p>
          <a:p>
            <a:pPr algn="ctr">
              <a:defRPr/>
            </a:pPr>
            <a:r>
              <a:rPr lang="sr-Cyrl-RS" dirty="0">
                <a:solidFill>
                  <a:srgbClr val="002060"/>
                </a:solidFill>
                <a:cs typeface="Arial" charset="0"/>
              </a:rPr>
              <a:t>Е</a:t>
            </a:r>
          </a:p>
          <a:p>
            <a:pPr algn="ctr">
              <a:defRPr/>
            </a:pPr>
            <a:r>
              <a:rPr lang="sr-Cyrl-RS" dirty="0">
                <a:solidFill>
                  <a:srgbClr val="002060"/>
                </a:solidFill>
                <a:cs typeface="Arial" charset="0"/>
              </a:rPr>
              <a:t>В</a:t>
            </a:r>
          </a:p>
          <a:p>
            <a:pPr algn="ctr">
              <a:defRPr/>
            </a:pPr>
            <a:r>
              <a:rPr lang="sr-Cyrl-RS" dirty="0">
                <a:solidFill>
                  <a:srgbClr val="002060"/>
                </a:solidFill>
                <a:cs typeface="Arial" charset="0"/>
              </a:rPr>
              <a:t>А</a:t>
            </a:r>
          </a:p>
          <a:p>
            <a:pPr algn="ctr">
              <a:defRPr/>
            </a:pPr>
            <a:r>
              <a:rPr lang="sr-Cyrl-RS" dirty="0">
                <a:solidFill>
                  <a:srgbClr val="002060"/>
                </a:solidFill>
                <a:cs typeface="Arial" charset="0"/>
              </a:rPr>
              <a:t>Н</a:t>
            </a:r>
          </a:p>
          <a:p>
            <a:pPr algn="ctr">
              <a:defRPr/>
            </a:pPr>
            <a:endParaRPr lang="sr-Cyrl-RS" dirty="0">
              <a:solidFill>
                <a:srgbClr val="002060"/>
              </a:solidFill>
              <a:cs typeface="Arial" charset="0"/>
            </a:endParaRPr>
          </a:p>
          <a:p>
            <a:pPr algn="ctr">
              <a:defRPr/>
            </a:pPr>
            <a:r>
              <a:rPr lang="sr-Cyrl-RS" dirty="0">
                <a:solidFill>
                  <a:srgbClr val="002060"/>
                </a:solidFill>
                <a:cs typeface="Arial" charset="0"/>
              </a:rPr>
              <a:t>Р</a:t>
            </a:r>
          </a:p>
          <a:p>
            <a:pPr algn="ctr">
              <a:defRPr/>
            </a:pPr>
            <a:r>
              <a:rPr lang="sr-Cyrl-RS" dirty="0">
                <a:solidFill>
                  <a:srgbClr val="002060"/>
                </a:solidFill>
                <a:cs typeface="Arial" charset="0"/>
              </a:rPr>
              <a:t>А</a:t>
            </a:r>
          </a:p>
          <a:p>
            <a:pPr algn="ctr">
              <a:defRPr/>
            </a:pPr>
            <a:r>
              <a:rPr lang="sr-Cyrl-RS" dirty="0">
                <a:solidFill>
                  <a:srgbClr val="002060"/>
                </a:solidFill>
                <a:cs typeface="Arial" charset="0"/>
              </a:rPr>
              <a:t>И</a:t>
            </a:r>
          </a:p>
          <a:p>
            <a:pPr algn="ctr">
              <a:defRPr/>
            </a:pPr>
            <a:r>
              <a:rPr lang="sr-Cyrl-RS" dirty="0">
                <a:solidFill>
                  <a:srgbClr val="002060"/>
                </a:solidFill>
                <a:cs typeface="Arial" charset="0"/>
              </a:rPr>
              <a:t>Ч</a:t>
            </a:r>
          </a:p>
          <a:p>
            <a:pPr algn="ctr">
              <a:defRPr/>
            </a:pPr>
            <a:r>
              <a:rPr lang="sr-Cyrl-RS" dirty="0">
                <a:solidFill>
                  <a:srgbClr val="002060"/>
                </a:solidFill>
                <a:cs typeface="Arial" charset="0"/>
              </a:rPr>
              <a:t>К</a:t>
            </a:r>
          </a:p>
          <a:p>
            <a:pPr algn="ctr">
              <a:defRPr/>
            </a:pPr>
            <a:r>
              <a:rPr lang="sr-Cyrl-RS" dirty="0">
                <a:solidFill>
                  <a:srgbClr val="002060"/>
                </a:solidFill>
                <a:cs typeface="Arial" charset="0"/>
              </a:rPr>
              <a:t>О</a:t>
            </a:r>
          </a:p>
          <a:p>
            <a:pPr algn="ctr">
              <a:defRPr/>
            </a:pPr>
            <a:r>
              <a:rPr lang="sr-Cyrl-RS" dirty="0">
                <a:solidFill>
                  <a:srgbClr val="002060"/>
                </a:solidFill>
                <a:cs typeface="Arial" charset="0"/>
              </a:rPr>
              <a:t>В</a:t>
            </a:r>
          </a:p>
          <a:p>
            <a:pPr algn="ctr">
              <a:defRPr/>
            </a:pPr>
            <a:r>
              <a:rPr lang="sr-Cyrl-RS" dirty="0">
                <a:solidFill>
                  <a:srgbClr val="002060"/>
                </a:solidFill>
                <a:cs typeface="Arial" charset="0"/>
              </a:rPr>
              <a:t>И</a:t>
            </a:r>
          </a:p>
          <a:p>
            <a:pPr algn="ctr">
              <a:defRPr/>
            </a:pPr>
            <a:r>
              <a:rPr lang="sr-Cyrl-RS" dirty="0">
                <a:solidFill>
                  <a:srgbClr val="002060"/>
                </a:solidFill>
                <a:cs typeface="Arial" charset="0"/>
              </a:rPr>
              <a:t>Ћ</a:t>
            </a:r>
          </a:p>
          <a:p>
            <a:pPr algn="ctr"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23047" y="2057400"/>
            <a:ext cx="41351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Стеван Раичковић био је српски песник и академик. Са 17 година почео је да објављује песме.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Објавио је више од двадесет збирки песама, седам књига за децу, неколико књига есеја.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09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ePC\AppData\Local\Microsoft\Windows\Temporary Internet Files\Content.IE5\CAVJLD34\cils-different-colored-crayons-writing-or-drawing-device-tips-on-lacquered-wood-with-coloured-mines-flat-design-color-circle-cue-stick-cover-of-the-mine-958163[2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81" y="179905"/>
            <a:ext cx="8763000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304800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atin typeface="Times New Roman" pitchFamily="18" charset="0"/>
                <a:cs typeface="Times New Roman" pitchFamily="18" charset="0"/>
              </a:rPr>
              <a:t>На датом линку послушајте песму ,,Цртанка“, а затим је пронађите у вашим читанка и прочитајте је гласно.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63015" y="2761565"/>
            <a:ext cx="5478633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hlinkClick r:id="rId4"/>
              </a:rPr>
              <a:t>https://www.youtube.com/watch?v=779wZ7qTTCg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30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4" y="228600"/>
            <a:ext cx="9144000" cy="6096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99"/>
            <a:ext cx="5324568" cy="680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93313" y="5701518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Читанка 76. страна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916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BePC\AppData\Local\Microsoft\Windows\Temporary Internet Files\Content.IE5\U4J54Q59\cils-different-colored-crayons-writing-or-drawing-device-tips-on-lacquered-wood-with-coloured-mines-flat-design-color-circle-cue-stick-cover-of-the-mine-95816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2509025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>
                <a:latin typeface="Times New Roman" pitchFamily="18" charset="0"/>
                <a:cs typeface="Times New Roman" pitchFamily="18" charset="0"/>
              </a:rPr>
              <a:t>У наставку су неке можда вама непознате речи из песме</a:t>
            </a:r>
            <a:r>
              <a:rPr lang="sr-Latn-C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484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6375" y="404813"/>
            <a:ext cx="590391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RS" sz="2800" dirty="0">
                <a:solidFill>
                  <a:srgbClr val="FE8637">
                    <a:lumMod val="75000"/>
                  </a:srgbClr>
                </a:solidFill>
                <a:cs typeface="Arial" charset="0"/>
              </a:rPr>
              <a:t>НЕПОЗНАТЕ РЕЧИ </a:t>
            </a:r>
            <a:endParaRPr lang="en-US" sz="2800" dirty="0">
              <a:solidFill>
                <a:srgbClr val="FE8637">
                  <a:lumMod val="75000"/>
                </a:srgbClr>
              </a:solidFill>
              <a:cs typeface="Arial" charset="0"/>
            </a:endParaRPr>
          </a:p>
        </p:txBody>
      </p:sp>
      <p:pic>
        <p:nvPicPr>
          <p:cNvPr id="2050" name="Picture 2" descr="C:\Users\db\Desktop\Re;i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35369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db\Desktop\Re;i\ManilaPa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008063"/>
            <a:ext cx="36004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813" y="4365625"/>
            <a:ext cx="59769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RS" sz="3600" dirty="0" smtClean="0">
                <a:solidFill>
                  <a:srgbClr val="7598D9">
                    <a:lumMod val="75000"/>
                  </a:srgbClr>
                </a:solidFill>
                <a:cs typeface="Arial" charset="0"/>
              </a:rPr>
              <a:t>ХАРТИЈА – ПАПИР </a:t>
            </a:r>
            <a:endParaRPr lang="en-US" sz="3600" dirty="0">
              <a:solidFill>
                <a:srgbClr val="7598D9">
                  <a:lumMod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8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db\Desktop\Re;i\Anas_platyrhynchos_LC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5041900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:\Users\db\Desktop\Re;i\uzgoj-pata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50419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72225" y="549275"/>
            <a:ext cx="1223963" cy="6400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RS" sz="2800" b="1" dirty="0">
                <a:solidFill>
                  <a:srgbClr val="7598D9">
                    <a:lumMod val="75000"/>
                  </a:srgbClr>
                </a:solidFill>
                <a:cs typeface="Arial" charset="0"/>
              </a:rPr>
              <a:t>П</a:t>
            </a:r>
          </a:p>
          <a:p>
            <a:pPr algn="ctr">
              <a:defRPr/>
            </a:pPr>
            <a:r>
              <a:rPr lang="sr-Cyrl-RS" sz="2800" b="1" dirty="0">
                <a:solidFill>
                  <a:srgbClr val="7598D9">
                    <a:lumMod val="75000"/>
                  </a:srgbClr>
                </a:solidFill>
                <a:cs typeface="Arial" charset="0"/>
              </a:rPr>
              <a:t>Л</a:t>
            </a:r>
          </a:p>
          <a:p>
            <a:pPr algn="ctr">
              <a:defRPr/>
            </a:pPr>
            <a:r>
              <a:rPr lang="sr-Cyrl-RS" sz="2800" b="1" dirty="0">
                <a:solidFill>
                  <a:srgbClr val="7598D9">
                    <a:lumMod val="75000"/>
                  </a:srgbClr>
                </a:solidFill>
                <a:cs typeface="Arial" charset="0"/>
              </a:rPr>
              <a:t>О</a:t>
            </a:r>
          </a:p>
          <a:p>
            <a:pPr algn="ctr">
              <a:defRPr/>
            </a:pPr>
            <a:r>
              <a:rPr lang="sr-Cyrl-RS" sz="2800" b="1" dirty="0">
                <a:solidFill>
                  <a:srgbClr val="7598D9">
                    <a:lumMod val="75000"/>
                  </a:srgbClr>
                </a:solidFill>
                <a:cs typeface="Arial" charset="0"/>
              </a:rPr>
              <a:t>В</a:t>
            </a:r>
          </a:p>
          <a:p>
            <a:pPr algn="ctr">
              <a:defRPr/>
            </a:pPr>
            <a:r>
              <a:rPr lang="sr-Cyrl-RS" sz="2800" b="1" dirty="0">
                <a:solidFill>
                  <a:srgbClr val="7598D9">
                    <a:lumMod val="75000"/>
                  </a:srgbClr>
                </a:solidFill>
                <a:cs typeface="Arial" charset="0"/>
              </a:rPr>
              <a:t>К</a:t>
            </a:r>
          </a:p>
          <a:p>
            <a:pPr algn="ctr">
              <a:defRPr/>
            </a:pPr>
            <a:r>
              <a:rPr lang="sr-Cyrl-RS" sz="2800" b="1" dirty="0">
                <a:solidFill>
                  <a:srgbClr val="7598D9">
                    <a:lumMod val="75000"/>
                  </a:srgbClr>
                </a:solidFill>
                <a:cs typeface="Arial" charset="0"/>
              </a:rPr>
              <a:t>А</a:t>
            </a:r>
          </a:p>
          <a:p>
            <a:pPr algn="ctr">
              <a:defRPr/>
            </a:pPr>
            <a:endParaRPr lang="sr-Cyrl-RS" sz="2800" b="1" dirty="0">
              <a:solidFill>
                <a:srgbClr val="7598D9">
                  <a:lumMod val="75000"/>
                </a:srgbClr>
              </a:solidFill>
              <a:cs typeface="Arial" charset="0"/>
            </a:endParaRPr>
          </a:p>
          <a:p>
            <a:pPr algn="ctr">
              <a:defRPr/>
            </a:pPr>
            <a:endParaRPr lang="sr-Cyrl-RS" sz="2800" b="1" dirty="0">
              <a:solidFill>
                <a:srgbClr val="7598D9">
                  <a:lumMod val="75000"/>
                </a:srgbClr>
              </a:solidFill>
              <a:cs typeface="Arial" charset="0"/>
            </a:endParaRPr>
          </a:p>
          <a:p>
            <a:pPr algn="ctr">
              <a:defRPr/>
            </a:pPr>
            <a:endParaRPr lang="sr-Cyrl-RS" sz="2800" b="1" dirty="0">
              <a:solidFill>
                <a:srgbClr val="7598D9">
                  <a:lumMod val="75000"/>
                </a:srgbClr>
              </a:solidFill>
              <a:cs typeface="Arial" charset="0"/>
            </a:endParaRPr>
          </a:p>
          <a:p>
            <a:pPr algn="ctr">
              <a:defRPr/>
            </a:pPr>
            <a:r>
              <a:rPr lang="sr-Cyrl-RS" sz="2800" b="1" dirty="0">
                <a:solidFill>
                  <a:srgbClr val="7598D9">
                    <a:lumMod val="75000"/>
                  </a:srgbClr>
                </a:solidFill>
                <a:cs typeface="Arial" charset="0"/>
              </a:rPr>
              <a:t>П</a:t>
            </a:r>
          </a:p>
          <a:p>
            <a:pPr algn="ctr">
              <a:defRPr/>
            </a:pPr>
            <a:r>
              <a:rPr lang="sr-Cyrl-RS" sz="2800" b="1" dirty="0">
                <a:solidFill>
                  <a:srgbClr val="7598D9">
                    <a:lumMod val="75000"/>
                  </a:srgbClr>
                </a:solidFill>
                <a:cs typeface="Arial" charset="0"/>
              </a:rPr>
              <a:t>А</a:t>
            </a:r>
          </a:p>
          <a:p>
            <a:pPr algn="ctr">
              <a:defRPr/>
            </a:pPr>
            <a:r>
              <a:rPr lang="sr-Cyrl-RS" sz="2800" b="1" dirty="0">
                <a:solidFill>
                  <a:srgbClr val="7598D9">
                    <a:lumMod val="75000"/>
                  </a:srgbClr>
                </a:solidFill>
                <a:cs typeface="Arial" charset="0"/>
              </a:rPr>
              <a:t>Т</a:t>
            </a:r>
          </a:p>
          <a:p>
            <a:pPr algn="ctr">
              <a:defRPr/>
            </a:pPr>
            <a:r>
              <a:rPr lang="sr-Cyrl-RS" sz="2800" b="1" dirty="0">
                <a:solidFill>
                  <a:srgbClr val="7598D9">
                    <a:lumMod val="75000"/>
                  </a:srgbClr>
                </a:solidFill>
                <a:cs typeface="Arial" charset="0"/>
              </a:rPr>
              <a:t>К</a:t>
            </a:r>
          </a:p>
          <a:p>
            <a:pPr algn="ctr">
              <a:defRPr/>
            </a:pPr>
            <a:r>
              <a:rPr lang="sr-Cyrl-RS" sz="2800" b="1" dirty="0">
                <a:solidFill>
                  <a:srgbClr val="7598D9">
                    <a:lumMod val="75000"/>
                  </a:srgbClr>
                </a:solidFill>
                <a:cs typeface="Arial" charset="0"/>
              </a:rPr>
              <a:t>А</a:t>
            </a:r>
          </a:p>
          <a:p>
            <a:pPr algn="ctr">
              <a:defRPr/>
            </a:pPr>
            <a:endParaRPr lang="sr-Cyrl-R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20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b\Desktop\Re;i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400367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db\Desktop\Re;i\download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268413"/>
            <a:ext cx="30956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55875" y="188913"/>
            <a:ext cx="3744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B050"/>
                </a:solidFill>
                <a:latin typeface="Century Schoolbook" pitchFamily="18" charset="0"/>
              </a:rPr>
              <a:t>ПРОЈА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1188" y="4292600"/>
            <a:ext cx="7489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B050"/>
                </a:solidFill>
                <a:latin typeface="Century Schoolbook" pitchFamily="18" charset="0"/>
              </a:rPr>
              <a:t>Проја је ХЛЕБ од кукурузног брашна.</a:t>
            </a:r>
          </a:p>
        </p:txBody>
      </p:sp>
    </p:spTree>
    <p:extLst>
      <p:ext uri="{BB962C8B-B14F-4D97-AF65-F5344CB8AC3E}">
        <p14:creationId xmlns:p14="http://schemas.microsoft.com/office/powerpoint/2010/main" val="380785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752600"/>
            <a:ext cx="4419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CS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Шта је цртанака? </a:t>
            </a:r>
          </a:p>
          <a:p>
            <a:pPr algn="just"/>
            <a:r>
              <a:rPr lang="sr-Cyrl-CS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Које боје  користи песник? </a:t>
            </a:r>
          </a:p>
          <a:p>
            <a:pPr algn="just"/>
            <a:r>
              <a:rPr lang="sr-Cyrl-CS" dirty="0" smtClean="0">
                <a:effectLst/>
                <a:latin typeface="Times New Roman"/>
                <a:ea typeface="Times New Roman"/>
              </a:rPr>
              <a:t>Зашто су изабране баш те боје? </a:t>
            </a:r>
          </a:p>
          <a:p>
            <a:pPr algn="just"/>
            <a:r>
              <a:rPr lang="sr-Cyrl-CS" dirty="0" smtClean="0">
                <a:effectLst/>
                <a:latin typeface="Times New Roman"/>
                <a:ea typeface="Times New Roman"/>
              </a:rPr>
              <a:t>Шта је прво потребно сликару за цртанку? </a:t>
            </a:r>
          </a:p>
          <a:p>
            <a:pPr algn="just"/>
            <a:r>
              <a:rPr lang="sr-Cyrl-CS" dirty="0" smtClean="0">
                <a:effectLst/>
                <a:latin typeface="Times New Roman"/>
                <a:ea typeface="Times New Roman"/>
              </a:rPr>
              <a:t>Шта је жутом бојом обојено у песми?</a:t>
            </a:r>
          </a:p>
          <a:p>
            <a:pPr algn="just"/>
            <a:r>
              <a:rPr lang="sr-Cyrl-CS" dirty="0" smtClean="0">
                <a:effectLst/>
                <a:latin typeface="Times New Roman"/>
                <a:ea typeface="Times New Roman"/>
              </a:rPr>
              <a:t>Која боја може да позлати?</a:t>
            </a:r>
          </a:p>
          <a:p>
            <a:pPr algn="just"/>
            <a:r>
              <a:rPr lang="sr-Cyrl-CS" dirty="0" smtClean="0">
                <a:effectLst/>
                <a:latin typeface="Times New Roman"/>
                <a:ea typeface="Times New Roman"/>
              </a:rPr>
              <a:t>Зашто сликар тражи плаву боју?</a:t>
            </a:r>
          </a:p>
          <a:p>
            <a:pPr algn="just"/>
            <a:r>
              <a:rPr lang="sr-Cyrl-CS" dirty="0" smtClean="0">
                <a:effectLst/>
                <a:latin typeface="Times New Roman"/>
                <a:ea typeface="Times New Roman"/>
              </a:rPr>
              <a:t>Зашто је сликару потребна зелена боја?</a:t>
            </a:r>
          </a:p>
          <a:p>
            <a:pPr algn="just"/>
            <a:r>
              <a:rPr lang="sr-Cyrl-CS" dirty="0" smtClean="0">
                <a:effectLst/>
                <a:latin typeface="Times New Roman"/>
                <a:ea typeface="Times New Roman"/>
              </a:rPr>
              <a:t>Како ће изгледати дрво?</a:t>
            </a:r>
          </a:p>
          <a:p>
            <a:pPr algn="just"/>
            <a:r>
              <a:rPr lang="sr-Cyrl-CS" dirty="0" smtClean="0">
                <a:effectLst/>
                <a:latin typeface="Times New Roman"/>
                <a:ea typeface="Times New Roman"/>
              </a:rPr>
              <a:t>Шта сликар боји црвено?</a:t>
            </a:r>
          </a:p>
          <a:p>
            <a:pPr algn="just"/>
            <a:r>
              <a:rPr lang="sr-Cyrl-CS" dirty="0" smtClean="0">
                <a:effectLst/>
                <a:latin typeface="Times New Roman"/>
                <a:ea typeface="Times New Roman"/>
              </a:rPr>
              <a:t>Сликар белом бојом боји цвет и две грудве.Зашто је одабрао белу боју да обоји баш то? </a:t>
            </a:r>
          </a:p>
          <a:p>
            <a:pPr algn="just"/>
            <a:r>
              <a:rPr lang="sr-Cyrl-CS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Шта значи тачка у овој песми? </a:t>
            </a:r>
          </a:p>
          <a:p>
            <a:pPr algn="just"/>
            <a:r>
              <a:rPr lang="sr-Cyrl-CS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Којим бојама бисте ви нацртали цртанку? </a:t>
            </a:r>
            <a:endParaRPr lang="en-US" sz="28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048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Прочитај следећа питања, покушај да одговориш на њих, а затим у свесци напиши одговоре на питања коју су написана црвеном бојом.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BePC\AppData\Local\Microsoft\Windows\Temporary Internet Files\Content.IE5\U4J54Q59\art-pens-school-3753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3505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7380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341</Words>
  <Application>Microsoft Office PowerPoint</Application>
  <PresentationFormat>On-screen Show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Apothecary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BePC</dc:creator>
  <cp:lastModifiedBy>BePC</cp:lastModifiedBy>
  <cp:revision>10</cp:revision>
  <dcterms:created xsi:type="dcterms:W3CDTF">2020-04-06T10:07:32Z</dcterms:created>
  <dcterms:modified xsi:type="dcterms:W3CDTF">2020-04-06T11:46:59Z</dcterms:modified>
</cp:coreProperties>
</file>